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6" r:id="rId5"/>
    <p:sldId id="260" r:id="rId6"/>
    <p:sldId id="261" r:id="rId7"/>
    <p:sldId id="262" r:id="rId8"/>
    <p:sldId id="263" r:id="rId9"/>
    <p:sldId id="264" r:id="rId10"/>
    <p:sldId id="267" r:id="rId11"/>
    <p:sldId id="265" r:id="rId12"/>
    <p:sldId id="268"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184524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326409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91733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22824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294554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216825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46384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7919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218699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356394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202FCF-C3FE-44C7-8867-4203FED7BC41}" type="datetimeFigureOut">
              <a:rPr lang="es-ES" smtClean="0"/>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F663E18-4C2F-4C98-B653-3BAC1DEE64D2}" type="slidenum">
              <a:rPr lang="es-ES" smtClean="0"/>
              <a:t>‹Nº›</a:t>
            </a:fld>
            <a:endParaRPr lang="es-ES"/>
          </a:p>
        </p:txBody>
      </p:sp>
    </p:spTree>
    <p:extLst>
      <p:ext uri="{BB962C8B-B14F-4D97-AF65-F5344CB8AC3E}">
        <p14:creationId xmlns:p14="http://schemas.microsoft.com/office/powerpoint/2010/main" val="314645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02FCF-C3FE-44C7-8867-4203FED7BC41}" type="datetimeFigureOut">
              <a:rPr lang="es-ES" smtClean="0"/>
              <a:t>15/06/2016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63E18-4C2F-4C98-B653-3BAC1DEE64D2}" type="slidenum">
              <a:rPr lang="es-ES" smtClean="0"/>
              <a:t>‹Nº›</a:t>
            </a:fld>
            <a:endParaRPr lang="es-ES"/>
          </a:p>
        </p:txBody>
      </p:sp>
    </p:spTree>
    <p:extLst>
      <p:ext uri="{BB962C8B-B14F-4D97-AF65-F5344CB8AC3E}">
        <p14:creationId xmlns:p14="http://schemas.microsoft.com/office/powerpoint/2010/main" val="3411498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play.google.com/store/apps/details?id=app.fve&amp;hl=es" TargetMode="External"/><Relationship Id="rId5" Type="http://schemas.openxmlformats.org/officeDocument/2006/relationships/image" Target="../media/image15.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8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928688" y="2143125"/>
            <a:ext cx="8001000" cy="1285875"/>
          </a:xfrm>
          <a:prstGeom prst="rect">
            <a:avLst/>
          </a:prstGeom>
        </p:spPr>
        <p:txBody>
          <a:bodyPr anchor="ctr">
            <a:normAutofit/>
          </a:bodyPr>
          <a:lstStyle/>
          <a:p>
            <a:pPr>
              <a:defRPr/>
            </a:pPr>
            <a:endParaRPr lang="es-ES" sz="4400" dirty="0">
              <a:solidFill>
                <a:srgbClr val="FFFFFF"/>
              </a:solidFill>
              <a:latin typeface="Arial" panose="020B0604020202020204" pitchFamily="34" charset="0"/>
              <a:cs typeface="Arial" pitchFamily="34" charset="0"/>
            </a:endParaRPr>
          </a:p>
        </p:txBody>
      </p:sp>
      <p:sp>
        <p:nvSpPr>
          <p:cNvPr id="2052" name="2 Subtítulo"/>
          <p:cNvSpPr txBox="1">
            <a:spLocks/>
          </p:cNvSpPr>
          <p:nvPr/>
        </p:nvSpPr>
        <p:spPr bwMode="auto">
          <a:xfrm>
            <a:off x="251520" y="1988840"/>
            <a:ext cx="867816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s-ES" altLang="es-ES" dirty="0" smtClean="0">
                <a:solidFill>
                  <a:prstClr val="white"/>
                </a:solidFill>
                <a:latin typeface="Arial" charset="0"/>
                <a:cs typeface="Arial" charset="0"/>
              </a:rPr>
              <a:t>                         </a:t>
            </a:r>
            <a:r>
              <a:rPr lang="es-ES" altLang="es-ES" sz="4800" dirty="0" err="1" smtClean="0">
                <a:solidFill>
                  <a:srgbClr val="FF0000"/>
                </a:solidFill>
                <a:latin typeface="Arial" charset="0"/>
                <a:cs typeface="Arial" charset="0"/>
              </a:rPr>
              <a:t>Mefacilyta</a:t>
            </a:r>
            <a:endParaRPr lang="es-ES" altLang="es-ES" sz="4800" dirty="0" smtClean="0">
              <a:solidFill>
                <a:srgbClr val="FF0000"/>
              </a:solidFill>
              <a:latin typeface="Arial" charset="0"/>
              <a:cs typeface="Arial" charset="0"/>
            </a:endParaRPr>
          </a:p>
          <a:p>
            <a:pPr algn="ctr">
              <a:buFont typeface="Arial" charset="0"/>
              <a:buNone/>
            </a:pPr>
            <a:r>
              <a:rPr lang="es-ES" altLang="es-ES" dirty="0" smtClean="0">
                <a:solidFill>
                  <a:prstClr val="white"/>
                </a:solidFill>
                <a:latin typeface="Arial" charset="0"/>
                <a:cs typeface="Arial" charset="0"/>
              </a:rPr>
              <a:t> experiencia de FUNDOWN en entornos laborales</a:t>
            </a:r>
            <a:endParaRPr lang="es-ES" altLang="es-ES" dirty="0">
              <a:solidFill>
                <a:prstClr val="white"/>
              </a:solidFill>
              <a:latin typeface="Arial" charset="0"/>
              <a:cs typeface="Arial" charset="0"/>
            </a:endParaRPr>
          </a:p>
        </p:txBody>
      </p:sp>
      <p:sp>
        <p:nvSpPr>
          <p:cNvPr id="2054" name="5 CuadroTexto"/>
          <p:cNvSpPr txBox="1">
            <a:spLocks noChangeArrowheads="1"/>
          </p:cNvSpPr>
          <p:nvPr/>
        </p:nvSpPr>
        <p:spPr bwMode="auto">
          <a:xfrm>
            <a:off x="179388" y="6372225"/>
            <a:ext cx="388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ES" altLang="es-ES" sz="2400" b="1">
                <a:solidFill>
                  <a:srgbClr val="FF9900"/>
                </a:solidFill>
                <a:latin typeface="Arial" charset="0"/>
              </a:rPr>
              <a:t>Albacete, julio 2016 </a:t>
            </a:r>
            <a:endParaRPr lang="en-US" altLang="es-ES" sz="2400" b="1">
              <a:solidFill>
                <a:srgbClr val="FF9900"/>
              </a:solidFill>
              <a:latin typeface="Arial" charset="0"/>
            </a:endParaRPr>
          </a:p>
        </p:txBody>
      </p:sp>
      <p:pic>
        <p:nvPicPr>
          <p:cNvPr id="1026"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5247" y="4076700"/>
            <a:ext cx="2225160" cy="9364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040860"/>
            <a:ext cx="1992836" cy="97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4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smtClean="0">
                <a:solidFill>
                  <a:sysClr val="window" lastClr="FFFFFF">
                    <a:lumMod val="85000"/>
                  </a:sysClr>
                </a:solidFill>
                <a:latin typeface="Arial" panose="020B0604020202020204" pitchFamily="34" charset="0"/>
                <a:cs typeface="Arial" pitchFamily="34" charset="0"/>
              </a:rPr>
              <a:t>Los terminales (su IMEI o número identificativo) tienen que estar dados de alta en la plataforma </a:t>
            </a:r>
            <a:r>
              <a:rPr lang="es-ES" sz="3200" b="1" spc="-100" dirty="0">
                <a:solidFill>
                  <a:sysClr val="window" lastClr="FFFFFF">
                    <a:lumMod val="85000"/>
                  </a:sysClr>
                </a:solidFill>
                <a:latin typeface="Arial" panose="020B0604020202020204" pitchFamily="34" charset="0"/>
                <a:cs typeface="Arial" pitchFamily="34" charset="0"/>
              </a:rPr>
              <a:t>para que </a:t>
            </a:r>
            <a:r>
              <a:rPr lang="es-ES" sz="3200" b="1" spc="-100" dirty="0" smtClean="0">
                <a:solidFill>
                  <a:sysClr val="window" lastClr="FFFFFF">
                    <a:lumMod val="85000"/>
                  </a:sysClr>
                </a:solidFill>
                <a:latin typeface="Arial" panose="020B0604020202020204" pitchFamily="34" charset="0"/>
                <a:cs typeface="Arial" pitchFamily="34" charset="0"/>
              </a:rPr>
              <a:t>el app pueda estar operativa.</a:t>
            </a:r>
            <a:r>
              <a:rPr lang="es-ES" sz="3200" b="1" spc="-100" dirty="0">
                <a:solidFill>
                  <a:sysClr val="window" lastClr="FFFFFF">
                    <a:lumMod val="85000"/>
                  </a:sysClr>
                </a:solidFill>
                <a:latin typeface="Arial" panose="020B0604020202020204" pitchFamily="34" charset="0"/>
                <a:cs typeface="Arial" pitchFamily="34" charset="0"/>
              </a:rPr>
              <a:t/>
            </a:r>
            <a:br>
              <a:rPr lang="es-ES" sz="3200" b="1"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5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a:solidFill>
                  <a:sysClr val="window" lastClr="FFFFFF">
                    <a:lumMod val="85000"/>
                  </a:sysClr>
                </a:solidFill>
                <a:latin typeface="Arial" panose="020B0604020202020204" pitchFamily="34" charset="0"/>
                <a:cs typeface="Arial" pitchFamily="34" charset="0"/>
              </a:rPr>
              <a:t>Comenzamos a trabajar con una serie de aplicaciones que Fundown </a:t>
            </a:r>
            <a:r>
              <a:rPr lang="es-ES" sz="3200" b="1" spc="-100" dirty="0" smtClean="0">
                <a:solidFill>
                  <a:sysClr val="window" lastClr="FFFFFF">
                    <a:lumMod val="85000"/>
                  </a:sysClr>
                </a:solidFill>
                <a:latin typeface="Arial" panose="020B0604020202020204" pitchFamily="34" charset="0"/>
                <a:cs typeface="Arial" pitchFamily="34" charset="0"/>
              </a:rPr>
              <a:t>ha </a:t>
            </a:r>
            <a:r>
              <a:rPr lang="es-ES" sz="3200" b="1" spc="-100" dirty="0">
                <a:solidFill>
                  <a:sysClr val="window" lastClr="FFFFFF">
                    <a:lumMod val="85000"/>
                  </a:sysClr>
                </a:solidFill>
                <a:latin typeface="Arial" panose="020B0604020202020204" pitchFamily="34" charset="0"/>
                <a:cs typeface="Arial" pitchFamily="34" charset="0"/>
              </a:rPr>
              <a:t>creado para facilitar el puesto de trabajo a sus usuarios </a:t>
            </a:r>
            <a:br>
              <a:rPr lang="es-ES" sz="3200" b="1"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2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lgn="ctr">
              <a:defRPr/>
            </a:pPr>
            <a:endParaRPr lang="es-ES" sz="4400" b="1" spc="-100" dirty="0" smtClean="0">
              <a:solidFill>
                <a:sysClr val="window" lastClr="FFFFFF">
                  <a:lumMod val="85000"/>
                </a:sysClr>
              </a:solidFill>
              <a:latin typeface="Arial" panose="020B0604020202020204" pitchFamily="34" charset="0"/>
              <a:cs typeface="Arial" pitchFamily="34" charset="0"/>
            </a:endParaRPr>
          </a:p>
          <a:p>
            <a:pPr algn="ctr">
              <a:defRPr/>
            </a:pPr>
            <a:r>
              <a:rPr lang="es-ES" sz="4400" b="1" spc="-100" dirty="0" smtClean="0">
                <a:solidFill>
                  <a:sysClr val="window" lastClr="FFFFFF">
                    <a:lumMod val="85000"/>
                  </a:sysClr>
                </a:solidFill>
                <a:latin typeface="Arial" panose="020B0604020202020204" pitchFamily="34" charset="0"/>
                <a:cs typeface="Arial" pitchFamily="34" charset="0"/>
              </a:rPr>
              <a:t>¡Muchas gracias por vuestra participación!</a:t>
            </a:r>
            <a:r>
              <a:rPr lang="es-ES" sz="4400" b="1" spc="-100" dirty="0">
                <a:solidFill>
                  <a:sysClr val="window" lastClr="FFFFFF">
                    <a:lumMod val="85000"/>
                  </a:sysClr>
                </a:solidFill>
                <a:latin typeface="Arial" panose="020B0604020202020204" pitchFamily="34" charset="0"/>
                <a:cs typeface="Arial" pitchFamily="34" charset="0"/>
              </a:rPr>
              <a:t/>
            </a:r>
            <a:br>
              <a:rPr lang="es-ES" sz="4400" b="1" spc="-100" dirty="0">
                <a:solidFill>
                  <a:sysClr val="window" lastClr="FFFFFF">
                    <a:lumMod val="85000"/>
                  </a:sysClr>
                </a:solidFill>
                <a:latin typeface="Arial" panose="020B0604020202020204" pitchFamily="34" charset="0"/>
                <a:cs typeface="Arial" pitchFamily="34" charset="0"/>
              </a:rPr>
            </a:br>
            <a:endParaRPr lang="es-ES" sz="4400" b="1" spc="-100" dirty="0" smtClean="0">
              <a:solidFill>
                <a:sysClr val="window" lastClr="FFFFFF">
                  <a:lumMod val="85000"/>
                </a:sysClr>
              </a:solidFill>
              <a:latin typeface="Arial" panose="020B0604020202020204" pitchFamily="34" charset="0"/>
              <a:cs typeface="Arial" pitchFamily="34" charset="0"/>
            </a:endParaRPr>
          </a:p>
          <a:p>
            <a:pPr>
              <a:defRPr/>
            </a:pPr>
            <a:r>
              <a:rPr lang="es-ES" sz="2400" b="1" spc="-100" dirty="0" smtClean="0">
                <a:solidFill>
                  <a:sysClr val="window" lastClr="FFFFFF">
                    <a:lumMod val="85000"/>
                  </a:sysClr>
                </a:solidFill>
                <a:latin typeface="Arial" panose="020B0604020202020204" pitchFamily="34" charset="0"/>
                <a:cs typeface="Arial" pitchFamily="34" charset="0"/>
              </a:rPr>
              <a:t>Si tienes interés en </a:t>
            </a:r>
            <a:r>
              <a:rPr lang="es-ES" sz="2400" b="1" spc="-100" dirty="0" err="1" smtClean="0">
                <a:solidFill>
                  <a:sysClr val="window" lastClr="FFFFFF">
                    <a:lumMod val="85000"/>
                  </a:sysClr>
                </a:solidFill>
                <a:latin typeface="Arial" panose="020B0604020202020204" pitchFamily="34" charset="0"/>
                <a:cs typeface="Arial" pitchFamily="34" charset="0"/>
              </a:rPr>
              <a:t>Mefacilyta</a:t>
            </a:r>
            <a:r>
              <a:rPr lang="es-ES" sz="2400" b="1" spc="-100" dirty="0" smtClean="0">
                <a:solidFill>
                  <a:sysClr val="window" lastClr="FFFFFF">
                    <a:lumMod val="85000"/>
                  </a:sysClr>
                </a:solidFill>
                <a:latin typeface="Arial" panose="020B0604020202020204" pitchFamily="34" charset="0"/>
                <a:cs typeface="Arial" pitchFamily="34" charset="0"/>
              </a:rPr>
              <a:t> y crees que puede ser útil para tu organización, escribe </a:t>
            </a:r>
            <a:r>
              <a:rPr lang="es-ES" sz="2400" b="1" spc="-100" dirty="0">
                <a:solidFill>
                  <a:sysClr val="window" lastClr="FFFFFF">
                    <a:lumMod val="85000"/>
                  </a:sysClr>
                </a:solidFill>
                <a:latin typeface="Arial" panose="020B0604020202020204" pitchFamily="34" charset="0"/>
                <a:cs typeface="Arial" pitchFamily="34" charset="0"/>
              </a:rPr>
              <a:t>una correo a </a:t>
            </a:r>
            <a:r>
              <a:rPr lang="es-ES" sz="2400" b="1" spc="-100" dirty="0">
                <a:solidFill>
                  <a:srgbClr val="FF0000"/>
                </a:solidFill>
                <a:latin typeface="Arial" panose="020B0604020202020204" pitchFamily="34" charset="0"/>
                <a:cs typeface="Arial" pitchFamily="34" charset="0"/>
              </a:rPr>
              <a:t>infofve@corp.vodafone.es</a:t>
            </a:r>
            <a:r>
              <a:rPr lang="es-ES" sz="4400" spc="-100" dirty="0">
                <a:solidFill>
                  <a:sysClr val="window" lastClr="FFFFFF">
                    <a:lumMod val="85000"/>
                  </a:sysClr>
                </a:solidFill>
                <a:latin typeface="Arial" panose="020B0604020202020204" pitchFamily="34" charset="0"/>
                <a:cs typeface="Arial" pitchFamily="34" charset="0"/>
              </a:rPr>
              <a:t/>
            </a:r>
            <a:br>
              <a:rPr lang="es-ES" sz="4400" spc="-100" dirty="0">
                <a:solidFill>
                  <a:sysClr val="window" lastClr="FFFFFF">
                    <a:lumMod val="85000"/>
                  </a:sysClr>
                </a:solidFill>
                <a:latin typeface="Arial" panose="020B0604020202020204" pitchFamily="34" charset="0"/>
                <a:cs typeface="Arial" pitchFamily="34" charset="0"/>
              </a:rPr>
            </a:br>
            <a:r>
              <a:rPr lang="es-ES" sz="4400" spc="-100" dirty="0">
                <a:solidFill>
                  <a:sysClr val="window" lastClr="FFFFFF">
                    <a:lumMod val="85000"/>
                  </a:sysClr>
                </a:solidFill>
                <a:latin typeface="Arial" panose="020B0604020202020204" pitchFamily="34" charset="0"/>
                <a:cs typeface="Arial" pitchFamily="34" charset="0"/>
              </a:rPr>
              <a:t/>
            </a:r>
            <a:br>
              <a:rPr lang="es-ES" sz="4400" spc="-100" dirty="0">
                <a:solidFill>
                  <a:sysClr val="window" lastClr="FFFFFF">
                    <a:lumMod val="85000"/>
                  </a:sysClr>
                </a:solidFill>
                <a:latin typeface="Arial" panose="020B0604020202020204" pitchFamily="34" charset="0"/>
                <a:cs typeface="Arial" pitchFamily="34" charset="0"/>
              </a:rPr>
            </a:br>
            <a:r>
              <a:rPr lang="es-ES" sz="4400" spc="-100" dirty="0">
                <a:solidFill>
                  <a:sysClr val="window" lastClr="FFFFFF">
                    <a:lumMod val="85000"/>
                  </a:sysClr>
                </a:solidFill>
                <a:latin typeface="Arial" panose="020B0604020202020204" pitchFamily="34" charset="0"/>
                <a:cs typeface="Arial" pitchFamily="34" charset="0"/>
              </a:rPr>
              <a:t/>
            </a:r>
            <a:br>
              <a:rPr lang="es-ES" sz="4400" spc="-100" dirty="0">
                <a:solidFill>
                  <a:sysClr val="window" lastClr="FFFFFF">
                    <a:lumMod val="85000"/>
                  </a:sysClr>
                </a:solidFill>
                <a:latin typeface="Arial" panose="020B0604020202020204" pitchFamily="34" charset="0"/>
                <a:cs typeface="Arial" pitchFamily="34" charset="0"/>
              </a:rPr>
            </a:br>
            <a:endParaRPr lang="es-ES" sz="44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4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err="1">
                <a:solidFill>
                  <a:sysClr val="window" lastClr="FFFFFF">
                    <a:lumMod val="85000"/>
                  </a:sysClr>
                </a:solidFill>
                <a:latin typeface="Arial" panose="020B0604020202020204" pitchFamily="34" charset="0"/>
                <a:cs typeface="Arial" pitchFamily="34" charset="0"/>
              </a:rPr>
              <a:t>Mefacilyta</a:t>
            </a:r>
            <a:r>
              <a:rPr lang="es-ES" sz="3200" b="1" spc="-100" dirty="0">
                <a:solidFill>
                  <a:sysClr val="window" lastClr="FFFFFF">
                    <a:lumMod val="85000"/>
                  </a:sysClr>
                </a:solidFill>
                <a:latin typeface="Arial" panose="020B0604020202020204" pitchFamily="34" charset="0"/>
                <a:cs typeface="Arial" pitchFamily="34" charset="0"/>
              </a:rPr>
              <a:t> es una plataforma desarrollada por la Fundación Vodafone España que permite la creación,  gestión personalizada y compartición de apoyos útiles para personas con discapacidad intelectual o del desarrollo, entre otros colectivos. </a:t>
            </a:r>
            <a:r>
              <a:rPr lang="es-ES" sz="3200" spc="-100" dirty="0" smtClean="0">
                <a:solidFill>
                  <a:sysClr val="window" lastClr="FFFFFF">
                    <a:lumMod val="85000"/>
                  </a:sysClr>
                </a:solidFill>
                <a:latin typeface="Arial" panose="020B0604020202020204" pitchFamily="34" charset="0"/>
                <a:cs typeface="Arial" pitchFamily="34" charset="0"/>
              </a:rPr>
              <a:t/>
            </a:r>
            <a:br>
              <a:rPr lang="es-ES" sz="3200" spc="-100" dirty="0" smtClean="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pic>
        <p:nvPicPr>
          <p:cNvPr id="8"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0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6202"/>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a:solidFill>
                  <a:sysClr val="window" lastClr="FFFFFF">
                    <a:lumMod val="85000"/>
                  </a:sysClr>
                </a:solidFill>
                <a:latin typeface="Arial" panose="020B0604020202020204" pitchFamily="34" charset="0"/>
                <a:cs typeface="Arial" pitchFamily="34" charset="0"/>
              </a:rPr>
              <a:t/>
            </a:r>
            <a:br>
              <a:rPr lang="es-ES" sz="3200" b="1" spc="-100" dirty="0">
                <a:solidFill>
                  <a:sysClr val="window" lastClr="FFFFFF">
                    <a:lumMod val="85000"/>
                  </a:sysClr>
                </a:solidFill>
                <a:latin typeface="Arial" panose="020B0604020202020204" pitchFamily="34" charset="0"/>
                <a:cs typeface="Arial" pitchFamily="34" charset="0"/>
              </a:rPr>
            </a:br>
            <a:r>
              <a:rPr lang="es-ES" sz="3200" b="1" spc="-100" dirty="0">
                <a:solidFill>
                  <a:sysClr val="window" lastClr="FFFFFF">
                    <a:lumMod val="85000"/>
                  </a:sysClr>
                </a:solidFill>
                <a:latin typeface="Arial" panose="020B0604020202020204" pitchFamily="34" charset="0"/>
                <a:cs typeface="Arial" pitchFamily="34" charset="0"/>
              </a:rPr>
              <a:t>Fundación Vodafone España ha promovido la creación de una comunidad en la que participan entidades de DOWN ESPAÑA, PLENA Inclusión, la Orden Hospitalaria de San Juan de Dios, Confederación ASPACE, FEDACE y el Hospital </a:t>
            </a:r>
            <a:r>
              <a:rPr lang="es-ES" sz="3200" b="1" spc="-100" dirty="0" err="1">
                <a:solidFill>
                  <a:sysClr val="window" lastClr="FFFFFF">
                    <a:lumMod val="85000"/>
                  </a:sysClr>
                </a:solidFill>
                <a:latin typeface="Arial" panose="020B0604020202020204" pitchFamily="34" charset="0"/>
                <a:cs typeface="Arial" pitchFamily="34" charset="0"/>
              </a:rPr>
              <a:t>Vall</a:t>
            </a:r>
            <a:r>
              <a:rPr lang="es-ES" sz="3200" b="1" spc="-100" dirty="0">
                <a:solidFill>
                  <a:sysClr val="window" lastClr="FFFFFF">
                    <a:lumMod val="85000"/>
                  </a:sysClr>
                </a:solidFill>
                <a:latin typeface="Arial" panose="020B0604020202020204" pitchFamily="34" charset="0"/>
                <a:cs typeface="Arial" pitchFamily="34" charset="0"/>
              </a:rPr>
              <a:t> </a:t>
            </a:r>
            <a:r>
              <a:rPr lang="es-ES" sz="3200" b="1" spc="-100" dirty="0" err="1">
                <a:solidFill>
                  <a:sysClr val="window" lastClr="FFFFFF">
                    <a:lumMod val="85000"/>
                  </a:sysClr>
                </a:solidFill>
                <a:latin typeface="Arial" panose="020B0604020202020204" pitchFamily="34" charset="0"/>
                <a:cs typeface="Arial" pitchFamily="34" charset="0"/>
              </a:rPr>
              <a:t>D’Hebrón</a:t>
            </a: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49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6202"/>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sp>
        <p:nvSpPr>
          <p:cNvPr id="11" name="1 Título"/>
          <p:cNvSpPr txBox="1">
            <a:spLocks/>
          </p:cNvSpPr>
          <p:nvPr/>
        </p:nvSpPr>
        <p:spPr>
          <a:xfrm>
            <a:off x="4596581" y="116632"/>
            <a:ext cx="4384134" cy="831850"/>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a:solidFill>
                  <a:schemeClr val="accent1"/>
                </a:solidFill>
                <a:latin typeface="Arial" pitchFamily="34" charset="0"/>
                <a:ea typeface="+mj-ea"/>
                <a:cs typeface="Arial" pitchFamily="34" charset="0"/>
              </a:defRPr>
            </a:lvl1pPr>
          </a:lstStyle>
          <a:p>
            <a:r>
              <a:rPr lang="en-US" dirty="0" smtClean="0">
                <a:solidFill>
                  <a:srgbClr val="FF0000"/>
                </a:solidFill>
              </a:rPr>
              <a:t>#conecta2Xaccesibilidad</a:t>
            </a:r>
            <a:r>
              <a:rPr lang="es-ES" dirty="0" smtClean="0">
                <a:solidFill>
                  <a:schemeClr val="bg1"/>
                </a:solidFill>
              </a:rPr>
              <a:t/>
            </a:r>
            <a:br>
              <a:rPr lang="es-ES"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a:t>
            </a:r>
            <a:r>
              <a:rPr lang="es-ES" dirty="0" smtClean="0">
                <a:solidFill>
                  <a:schemeClr val="bg1"/>
                </a:solidFill>
              </a:rPr>
              <a:t/>
            </a:r>
            <a:br>
              <a:rPr lang="es-ES" dirty="0" smtClean="0">
                <a:solidFill>
                  <a:schemeClr val="bg1"/>
                </a:solidFill>
              </a:rPr>
            </a:br>
            <a:endParaRPr lang="en-GB" dirty="0">
              <a:solidFill>
                <a:schemeClr val="bg1"/>
              </a:solidFill>
            </a:endParaRPr>
          </a:p>
        </p:txBody>
      </p:sp>
      <p:pic>
        <p:nvPicPr>
          <p:cNvPr id="12" name="Picture 14" descr="G:\_FUNDACION\_Privado\MULTIMEDIA\FOTOS\2016\160126_conecta2Xaccesibilidad\PRIMER DÍA\FOTO DE GRUPO_sin_ONE.jpg"/>
          <p:cNvPicPr>
            <a:picLocks noChangeAspect="1" noChangeArrowheads="1"/>
          </p:cNvPicPr>
          <p:nvPr/>
        </p:nvPicPr>
        <p:blipFill>
          <a:blip r:embed="rId3">
            <a:extLst>
              <a:ext uri="{28A0092B-C50C-407E-A947-70E740481C1C}">
                <a14:useLocalDpi xmlns:a14="http://schemas.microsoft.com/office/drawing/2010/main" val="0"/>
              </a:ext>
            </a:extLst>
          </a:blip>
          <a:srcRect t="31136" b="7607"/>
          <a:stretch>
            <a:fillRect/>
          </a:stretch>
        </p:blipFill>
        <p:spPr bwMode="auto">
          <a:xfrm>
            <a:off x="-35496" y="2100650"/>
            <a:ext cx="9144000" cy="317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burgostv.es/wp-content/uploads/2015/10/BodyPart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88" y="5549901"/>
            <a:ext cx="1106581"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ANd9GcRJRnbwvYnxD9-0iQ0NqVhKB5433pEwu4BAf27JpWEy4c_J_vF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741" y="5618528"/>
            <a:ext cx="1519067" cy="47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blog.amfmvending.com/wp-content/uploads/2013/01/san-juan-de-di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570089"/>
            <a:ext cx="502991" cy="5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afundacion.org/images/socialia_canales/logo_Confederaci%C3%B3n_ASPA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5576998"/>
            <a:ext cx="1163096" cy="4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5517232"/>
            <a:ext cx="718882" cy="56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8184" y="5521308"/>
            <a:ext cx="990158" cy="6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8 Rectángulo"/>
          <p:cNvSpPr/>
          <p:nvPr/>
        </p:nvSpPr>
        <p:spPr>
          <a:xfrm>
            <a:off x="242965" y="548680"/>
            <a:ext cx="3548655" cy="1354217"/>
          </a:xfrm>
          <a:prstGeom prst="rect">
            <a:avLst/>
          </a:prstGeom>
        </p:spPr>
        <p:txBody>
          <a:bodyPr wrap="square">
            <a:spAutoFit/>
          </a:bodyPr>
          <a:lstStyle/>
          <a:p>
            <a:pPr algn="r"/>
            <a:r>
              <a:rPr lang="es-ES" sz="3200" b="1" dirty="0" smtClean="0">
                <a:solidFill>
                  <a:srgbClr val="FF0000"/>
                </a:solidFill>
                <a:latin typeface="Vodafone Rg" pitchFamily="34" charset="0"/>
              </a:rPr>
              <a:t>+</a:t>
            </a:r>
            <a:r>
              <a:rPr lang="es-ES" sz="3200" b="1" dirty="0">
                <a:solidFill>
                  <a:srgbClr val="FF0000"/>
                </a:solidFill>
                <a:latin typeface="Vodafone Rg" pitchFamily="34" charset="0"/>
              </a:rPr>
              <a:t>500 </a:t>
            </a:r>
            <a:r>
              <a:rPr lang="es-ES" b="1" dirty="0" smtClean="0">
                <a:solidFill>
                  <a:schemeClr val="bg1"/>
                </a:solidFill>
                <a:latin typeface="Vodafone Rg" pitchFamily="34" charset="0"/>
              </a:rPr>
              <a:t>participantes</a:t>
            </a:r>
            <a:r>
              <a:rPr lang="es-ES" sz="3200" b="1" dirty="0" smtClean="0">
                <a:solidFill>
                  <a:schemeClr val="bg1"/>
                </a:solidFill>
                <a:latin typeface="Vodafone Rg" pitchFamily="34" charset="0"/>
              </a:rPr>
              <a:t> </a:t>
            </a:r>
          </a:p>
          <a:p>
            <a:pPr algn="r"/>
            <a:r>
              <a:rPr lang="es-ES" sz="3200" b="1" dirty="0" smtClean="0">
                <a:solidFill>
                  <a:srgbClr val="FF0000"/>
                </a:solidFill>
                <a:latin typeface="Vodafone Rg" pitchFamily="34" charset="0"/>
              </a:rPr>
              <a:t>+40 </a:t>
            </a:r>
            <a:r>
              <a:rPr lang="es-ES" b="1" dirty="0" smtClean="0">
                <a:solidFill>
                  <a:schemeClr val="bg1"/>
                </a:solidFill>
                <a:latin typeface="Vodafone Rg" pitchFamily="34" charset="0"/>
              </a:rPr>
              <a:t>entidades en toda España</a:t>
            </a:r>
          </a:p>
          <a:p>
            <a:pPr algn="r"/>
            <a:r>
              <a:rPr lang="es-ES" b="1" dirty="0" smtClean="0">
                <a:solidFill>
                  <a:schemeClr val="bg1"/>
                </a:solidFill>
                <a:latin typeface="Vodafone Rg" pitchFamily="34" charset="0"/>
              </a:rPr>
              <a:t>(31.03.16)</a:t>
            </a:r>
            <a:endParaRPr lang="en-GB" b="1" dirty="0">
              <a:solidFill>
                <a:schemeClr val="bg1"/>
              </a:solidFill>
              <a:latin typeface="Vodafone Rg" pitchFamily="34" charset="0"/>
            </a:endParaRPr>
          </a:p>
        </p:txBody>
      </p:sp>
      <p:sp>
        <p:nvSpPr>
          <p:cNvPr id="20" name="19 CuadroTexto"/>
          <p:cNvSpPr txBox="1"/>
          <p:nvPr/>
        </p:nvSpPr>
        <p:spPr>
          <a:xfrm>
            <a:off x="4604730" y="876369"/>
            <a:ext cx="914400" cy="914400"/>
          </a:xfrm>
          <a:prstGeom prst="rect">
            <a:avLst/>
          </a:prstGeom>
        </p:spPr>
        <p:txBody>
          <a:bodyPr wrap="none" lIns="0" tIns="0" rIns="0" bIns="0" rtlCol="0">
            <a:noAutofit/>
          </a:bodyPr>
          <a:lstStyle/>
          <a:p>
            <a:pPr marL="0" indent="0">
              <a:buFont typeface="Arial" pitchFamily="34" charset="0"/>
              <a:buNone/>
            </a:pPr>
            <a:r>
              <a:rPr lang="es-ES" sz="2400" b="1" dirty="0" smtClean="0">
                <a:solidFill>
                  <a:schemeClr val="bg1"/>
                </a:solidFill>
                <a:latin typeface="Vodafone Rg" pitchFamily="34" charset="0"/>
              </a:rPr>
              <a:t>con</a:t>
            </a:r>
            <a:endParaRPr lang="en-GB" sz="2400" dirty="0" smtClean="0">
              <a:solidFill>
                <a:schemeClr val="bg1"/>
              </a:solidFill>
              <a:latin typeface="Vodafone Rg" pitchFamily="34" charset="0"/>
            </a:endParaRPr>
          </a:p>
        </p:txBody>
      </p:sp>
      <p:pic>
        <p:nvPicPr>
          <p:cNvPr id="21" name="Picture 2" descr="C:\Users\mtorre.VF-ES\Desktop\ESCRITORIO\MULTIMEDIA\LOGOS\FVE\A UTILIZAR fondoblancoletrasrojasgota dch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8731" y="644526"/>
            <a:ext cx="2701501" cy="13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9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a:solidFill>
                  <a:sysClr val="window" lastClr="FFFFFF">
                    <a:lumMod val="85000"/>
                  </a:sysClr>
                </a:solidFill>
                <a:latin typeface="Arial" panose="020B0604020202020204" pitchFamily="34" charset="0"/>
                <a:cs typeface="Arial" pitchFamily="34" charset="0"/>
              </a:rPr>
              <a:t>Objetivos</a:t>
            </a:r>
          </a:p>
          <a:p>
            <a:pPr>
              <a:defRPr/>
            </a:pPr>
            <a:endParaRPr lang="es-ES" sz="3200" b="1" spc="-100" dirty="0">
              <a:solidFill>
                <a:sysClr val="window" lastClr="FFFFFF">
                  <a:lumMod val="85000"/>
                </a:sysClr>
              </a:solidFill>
              <a:latin typeface="Arial" panose="020B0604020202020204" pitchFamily="34" charset="0"/>
              <a:cs typeface="Arial" pitchFamily="34" charset="0"/>
            </a:endParaRPr>
          </a:p>
          <a:p>
            <a:pPr>
              <a:defRPr/>
            </a:pPr>
            <a:r>
              <a:rPr lang="es-ES" sz="3200" b="1" spc="-100" dirty="0">
                <a:solidFill>
                  <a:sysClr val="window" lastClr="FFFFFF">
                    <a:lumMod val="85000"/>
                  </a:sysClr>
                </a:solidFill>
                <a:latin typeface="Arial" panose="020B0604020202020204" pitchFamily="34" charset="0"/>
                <a:cs typeface="Arial" pitchFamily="34" charset="0"/>
              </a:rPr>
              <a:t>Ofrecer un punto de encuentro virtual donde poder intercambiar apoyos entre las distintas entidades.</a:t>
            </a:r>
          </a:p>
          <a:p>
            <a:pPr>
              <a:defRPr/>
            </a:pPr>
            <a:endParaRPr lang="es-ES" sz="3200" b="1" spc="-100" dirty="0">
              <a:solidFill>
                <a:sysClr val="window" lastClr="FFFFFF">
                  <a:lumMod val="85000"/>
                </a:sysClr>
              </a:solidFill>
              <a:latin typeface="Arial" panose="020B0604020202020204" pitchFamily="34" charset="0"/>
              <a:cs typeface="Arial" pitchFamily="34" charset="0"/>
            </a:endParaRPr>
          </a:p>
          <a:p>
            <a:pPr>
              <a:defRPr/>
            </a:pPr>
            <a:r>
              <a:rPr lang="es-ES" sz="3200" b="1" spc="-100" dirty="0">
                <a:solidFill>
                  <a:sysClr val="window" lastClr="FFFFFF">
                    <a:lumMod val="85000"/>
                  </a:sysClr>
                </a:solidFill>
                <a:latin typeface="Arial" panose="020B0604020202020204" pitchFamily="34" charset="0"/>
                <a:cs typeface="Arial" pitchFamily="34" charset="0"/>
              </a:rPr>
              <a:t>Seleccionar los mejores apoyos para el uso en materias como empleo, vivienda, formación, ocio, salud…</a:t>
            </a:r>
            <a:br>
              <a:rPr lang="es-ES" sz="3200" b="1"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rgbClr val="FFFFFF"/>
                </a:solidFill>
                <a:latin typeface="Arial" panose="020B0604020202020204" pitchFamily="34" charset="0"/>
                <a:cs typeface="Arial" pitchFamily="34" charset="0"/>
              </a:rPr>
              <a:t>Siga</a:t>
            </a:r>
            <a:r>
              <a:rPr lang="es-ES" sz="3200" spc="-100" dirty="0">
                <a:solidFill>
                  <a:sysClr val="window" lastClr="FFFFFF">
                    <a:lumMod val="85000"/>
                  </a:sysClr>
                </a:solidFill>
                <a:latin typeface="Arial" panose="020B0604020202020204" pitchFamily="34" charset="0"/>
                <a:cs typeface="Arial" pitchFamily="34" charset="0"/>
              </a:rPr>
              <a:t> las normas que le hemos indicado al principio</a:t>
            </a: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57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a:solidFill>
                  <a:sysClr val="window" lastClr="FFFFFF">
                    <a:lumMod val="85000"/>
                  </a:sysClr>
                </a:solidFill>
                <a:latin typeface="Arial" panose="020B0604020202020204" pitchFamily="34" charset="0"/>
                <a:cs typeface="Arial" pitchFamily="34" charset="0"/>
              </a:rPr>
              <a:t>FUNDOWN</a:t>
            </a:r>
          </a:p>
          <a:p>
            <a:pPr>
              <a:defRPr/>
            </a:pPr>
            <a:r>
              <a:rPr lang="es-ES" sz="3200" b="1" spc="-100" dirty="0">
                <a:solidFill>
                  <a:sysClr val="window" lastClr="FFFFFF">
                    <a:lumMod val="85000"/>
                  </a:sysClr>
                </a:solidFill>
                <a:latin typeface="Arial" panose="020B0604020202020204" pitchFamily="34" charset="0"/>
                <a:cs typeface="Arial" pitchFamily="34" charset="0"/>
              </a:rPr>
              <a:t>Es una entidad cuya finalidad es promover la </a:t>
            </a:r>
            <a:r>
              <a:rPr lang="es-ES" sz="3200" b="1" spc="-100" dirty="0" err="1">
                <a:solidFill>
                  <a:sysClr val="window" lastClr="FFFFFF">
                    <a:lumMod val="85000"/>
                  </a:sysClr>
                </a:solidFill>
                <a:latin typeface="Arial" panose="020B0604020202020204" pitchFamily="34" charset="0"/>
                <a:cs typeface="Arial" pitchFamily="34" charset="0"/>
              </a:rPr>
              <a:t>autonomia</a:t>
            </a:r>
            <a:r>
              <a:rPr lang="es-ES" sz="3200" b="1" spc="-100" dirty="0">
                <a:solidFill>
                  <a:sysClr val="window" lastClr="FFFFFF">
                    <a:lumMod val="85000"/>
                  </a:sysClr>
                </a:solidFill>
                <a:latin typeface="Arial" panose="020B0604020202020204" pitchFamily="34" charset="0"/>
                <a:cs typeface="Arial" pitchFamily="34" charset="0"/>
              </a:rPr>
              <a:t> personal de las personas con </a:t>
            </a:r>
            <a:r>
              <a:rPr lang="es-ES" sz="3200" b="1" spc="-100" dirty="0" err="1">
                <a:solidFill>
                  <a:sysClr val="window" lastClr="FFFFFF">
                    <a:lumMod val="85000"/>
                  </a:sysClr>
                </a:solidFill>
                <a:latin typeface="Arial" panose="020B0604020202020204" pitchFamily="34" charset="0"/>
                <a:cs typeface="Arial" pitchFamily="34" charset="0"/>
              </a:rPr>
              <a:t>sindrome</a:t>
            </a:r>
            <a:r>
              <a:rPr lang="es-ES" sz="3200" b="1" spc="-100" dirty="0">
                <a:solidFill>
                  <a:sysClr val="window" lastClr="FFFFFF">
                    <a:lumMod val="85000"/>
                  </a:sysClr>
                </a:solidFill>
                <a:latin typeface="Arial" panose="020B0604020202020204" pitchFamily="34" charset="0"/>
                <a:cs typeface="Arial" pitchFamily="34" charset="0"/>
              </a:rPr>
              <a:t> de Down y personas con discapacidad intelectual  a través del empleo y la vida independiente utilizando para ello los apoyos que sean necesarios. </a:t>
            </a:r>
          </a:p>
          <a:p>
            <a:pPr>
              <a:defRPr/>
            </a:pP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98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endParaRPr lang="es-ES" sz="3200" b="1" spc="-100" dirty="0">
              <a:solidFill>
                <a:sysClr val="window" lastClr="FFFFFF">
                  <a:lumMod val="85000"/>
                </a:sysClr>
              </a:solidFill>
              <a:latin typeface="Arial" panose="020B0604020202020204" pitchFamily="34" charset="0"/>
              <a:cs typeface="Arial" pitchFamily="34" charset="0"/>
            </a:endParaRPr>
          </a:p>
          <a:p>
            <a:pPr>
              <a:defRPr/>
            </a:pPr>
            <a:r>
              <a:rPr lang="es-ES" sz="3200" b="1" spc="-100" dirty="0">
                <a:solidFill>
                  <a:sysClr val="window" lastClr="FFFFFF">
                    <a:lumMod val="85000"/>
                  </a:sysClr>
                </a:solidFill>
                <a:latin typeface="Arial" panose="020B0604020202020204" pitchFamily="34" charset="0"/>
                <a:cs typeface="Arial" pitchFamily="34" charset="0"/>
              </a:rPr>
              <a:t>Comienza su colaboración con Fundacion Vodafone hace mas de 8 años con el </a:t>
            </a:r>
            <a:r>
              <a:rPr lang="es-ES" sz="3200" b="1" spc="-100" dirty="0" smtClean="0">
                <a:solidFill>
                  <a:sysClr val="window" lastClr="FFFFFF">
                    <a:lumMod val="85000"/>
                  </a:sysClr>
                </a:solidFill>
                <a:latin typeface="Arial" panose="020B0604020202020204" pitchFamily="34" charset="0"/>
                <a:cs typeface="Arial" pitchFamily="34" charset="0"/>
              </a:rPr>
              <a:t>proyecto nacional (Plan Avanza) </a:t>
            </a:r>
            <a:r>
              <a:rPr lang="es-ES" sz="3200" b="1" spc="-100" dirty="0" smtClean="0">
                <a:solidFill>
                  <a:srgbClr val="FF0000"/>
                </a:solidFill>
                <a:latin typeface="Arial" panose="020B0604020202020204" pitchFamily="34" charset="0"/>
                <a:cs typeface="Arial" pitchFamily="34" charset="0"/>
              </a:rPr>
              <a:t>e-labora</a:t>
            </a:r>
            <a:r>
              <a:rPr lang="es-ES" sz="3200" b="1" spc="-100" dirty="0" smtClean="0">
                <a:solidFill>
                  <a:sysClr val="window" lastClr="FFFFFF">
                    <a:lumMod val="85000"/>
                  </a:sysClr>
                </a:solidFill>
                <a:latin typeface="Arial" panose="020B0604020202020204" pitchFamily="34" charset="0"/>
                <a:cs typeface="Arial" pitchFamily="34" charset="0"/>
              </a:rPr>
              <a:t> </a:t>
            </a:r>
            <a:r>
              <a:rPr lang="es-ES" sz="3200" b="1" spc="-100" dirty="0">
                <a:solidFill>
                  <a:sysClr val="window" lastClr="FFFFFF">
                    <a:lumMod val="85000"/>
                  </a:sysClr>
                </a:solidFill>
                <a:latin typeface="Arial" panose="020B0604020202020204" pitchFamily="34" charset="0"/>
                <a:cs typeface="Arial" pitchFamily="34" charset="0"/>
              </a:rPr>
              <a:t>consistente en experimentar nuevas oportunidades de apoyo laboral a través de la tecnología. Es el embrión de lo que hoy conocemos como </a:t>
            </a:r>
            <a:r>
              <a:rPr lang="es-ES" sz="3200" b="1" spc="-100" dirty="0" err="1" smtClean="0">
                <a:solidFill>
                  <a:srgbClr val="FF0000"/>
                </a:solidFill>
                <a:latin typeface="Arial" panose="020B0604020202020204" pitchFamily="34" charset="0"/>
                <a:cs typeface="Arial" pitchFamily="34" charset="0"/>
              </a:rPr>
              <a:t>Mefacilyta</a:t>
            </a:r>
            <a:r>
              <a:rPr lang="es-ES" sz="3200" b="1" spc="-100" dirty="0" smtClean="0">
                <a:solidFill>
                  <a:sysClr val="window" lastClr="FFFFFF">
                    <a:lumMod val="85000"/>
                  </a:sysClr>
                </a:solidFill>
                <a:latin typeface="Arial" panose="020B0604020202020204" pitchFamily="34" charset="0"/>
                <a:cs typeface="Arial" pitchFamily="34" charset="0"/>
              </a:rPr>
              <a:t>.</a:t>
            </a:r>
            <a:r>
              <a:rPr lang="es-ES" sz="3200" b="1" spc="-100" dirty="0">
                <a:solidFill>
                  <a:sysClr val="window" lastClr="FFFFFF">
                    <a:lumMod val="85000"/>
                  </a:sysClr>
                </a:solidFill>
                <a:latin typeface="Arial" panose="020B0604020202020204" pitchFamily="34" charset="0"/>
                <a:cs typeface="Arial" pitchFamily="34" charset="0"/>
              </a:rPr>
              <a:t/>
            </a:r>
            <a:br>
              <a:rPr lang="es-ES" sz="3200" b="1"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4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a:solidFill>
                  <a:sysClr val="window" lastClr="FFFFFF">
                    <a:lumMod val="85000"/>
                  </a:sysClr>
                </a:solidFill>
                <a:latin typeface="Arial" panose="020B0604020202020204" pitchFamily="34" charset="0"/>
                <a:cs typeface="Arial" pitchFamily="34" charset="0"/>
              </a:rPr>
              <a:t>En este taller vamos a intentar mostraros a la vez que os enseñamos a manejar el entorno de </a:t>
            </a:r>
            <a:r>
              <a:rPr lang="es-ES" sz="3200" b="1" spc="-100" dirty="0" err="1" smtClean="0">
                <a:solidFill>
                  <a:srgbClr val="FF0000"/>
                </a:solidFill>
                <a:latin typeface="Arial" panose="020B0604020202020204" pitchFamily="34" charset="0"/>
                <a:cs typeface="Arial" pitchFamily="34" charset="0"/>
              </a:rPr>
              <a:t>Mefacilyta</a:t>
            </a:r>
            <a:r>
              <a:rPr lang="es-ES" sz="3200" b="1" spc="-100" dirty="0" smtClean="0">
                <a:solidFill>
                  <a:srgbClr val="FF0000"/>
                </a:solidFill>
                <a:latin typeface="Arial" panose="020B0604020202020204" pitchFamily="34" charset="0"/>
                <a:cs typeface="Arial" pitchFamily="34" charset="0"/>
              </a:rPr>
              <a:t> </a:t>
            </a:r>
            <a:r>
              <a:rPr lang="es-ES" sz="3200" b="1" spc="-100" dirty="0" smtClean="0">
                <a:solidFill>
                  <a:sysClr val="window" lastClr="FFFFFF">
                    <a:lumMod val="85000"/>
                  </a:sysClr>
                </a:solidFill>
                <a:latin typeface="Arial" panose="020B0604020202020204" pitchFamily="34" charset="0"/>
                <a:cs typeface="Arial" pitchFamily="34" charset="0"/>
              </a:rPr>
              <a:t>con </a:t>
            </a:r>
            <a:r>
              <a:rPr lang="es-ES" sz="3200" b="1" spc="-100" dirty="0">
                <a:solidFill>
                  <a:sysClr val="window" lastClr="FFFFFF">
                    <a:lumMod val="85000"/>
                  </a:sysClr>
                </a:solidFill>
                <a:latin typeface="Arial" panose="020B0604020202020204" pitchFamily="34" charset="0"/>
                <a:cs typeface="Arial" pitchFamily="34" charset="0"/>
              </a:rPr>
              <a:t>el fin de que conozcáis como este ayuda a solventar los </a:t>
            </a:r>
            <a:r>
              <a:rPr lang="es-ES" sz="3200" b="1" spc="-100" dirty="0" smtClean="0">
                <a:solidFill>
                  <a:sysClr val="window" lastClr="FFFFFF">
                    <a:lumMod val="85000"/>
                  </a:sysClr>
                </a:solidFill>
                <a:latin typeface="Arial" panose="020B0604020202020204" pitchFamily="34" charset="0"/>
                <a:cs typeface="Arial" pitchFamily="34" charset="0"/>
              </a:rPr>
              <a:t>obstáculos </a:t>
            </a:r>
            <a:r>
              <a:rPr lang="es-ES" sz="3200" b="1" spc="-100" dirty="0">
                <a:solidFill>
                  <a:sysClr val="window" lastClr="FFFFFF">
                    <a:lumMod val="85000"/>
                  </a:sysClr>
                </a:solidFill>
                <a:latin typeface="Arial" panose="020B0604020202020204" pitchFamily="34" charset="0"/>
                <a:cs typeface="Arial" pitchFamily="34" charset="0"/>
              </a:rPr>
              <a:t>que las personas con discapacidad intelectual se </a:t>
            </a:r>
            <a:r>
              <a:rPr lang="es-ES" sz="3200" b="1" spc="-100" dirty="0" smtClean="0">
                <a:solidFill>
                  <a:sysClr val="window" lastClr="FFFFFF">
                    <a:lumMod val="85000"/>
                  </a:sysClr>
                </a:solidFill>
                <a:latin typeface="Arial" panose="020B0604020202020204" pitchFamily="34" charset="0"/>
                <a:cs typeface="Arial" pitchFamily="34" charset="0"/>
              </a:rPr>
              <a:t>enfrentan </a:t>
            </a:r>
            <a:r>
              <a:rPr lang="es-ES" sz="3200" b="1" spc="-100" dirty="0">
                <a:solidFill>
                  <a:sysClr val="window" lastClr="FFFFFF">
                    <a:lumMod val="85000"/>
                  </a:sysClr>
                </a:solidFill>
                <a:latin typeface="Arial" panose="020B0604020202020204" pitchFamily="34" charset="0"/>
                <a:cs typeface="Arial" pitchFamily="34" charset="0"/>
              </a:rPr>
              <a:t>diariamente a la hora de desempeñar sus puestos de trabajo.</a:t>
            </a:r>
            <a:br>
              <a:rPr lang="es-ES" sz="3200" b="1"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34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n-US" altLang="es-ES"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s-ES" smtClean="0"/>
          </a:p>
        </p:txBody>
      </p:sp>
      <p:pic>
        <p:nvPicPr>
          <p:cNvPr id="3076" name="3 Imagen" descr="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714375" y="1214438"/>
            <a:ext cx="7915275" cy="4643437"/>
          </a:xfrm>
          <a:prstGeom prst="rect">
            <a:avLst/>
          </a:prstGeom>
        </p:spPr>
        <p:txBody>
          <a:bodyPr/>
          <a:lstStyle/>
          <a:p>
            <a:pPr>
              <a:defRPr/>
            </a:pPr>
            <a:r>
              <a:rPr lang="es-ES" sz="3200" b="1" spc="-100" dirty="0">
                <a:solidFill>
                  <a:sysClr val="window" lastClr="FFFFFF">
                    <a:lumMod val="85000"/>
                  </a:sysClr>
                </a:solidFill>
                <a:latin typeface="Arial" panose="020B0604020202020204" pitchFamily="34" charset="0"/>
                <a:cs typeface="Arial" pitchFamily="34" charset="0"/>
              </a:rPr>
              <a:t>Para ello debéis de tener descargada la  </a:t>
            </a:r>
            <a:r>
              <a:rPr lang="es-ES" sz="3200" b="1" spc="-100" dirty="0" smtClean="0">
                <a:solidFill>
                  <a:sysClr val="window" lastClr="FFFFFF">
                    <a:lumMod val="85000"/>
                  </a:sysClr>
                </a:solidFill>
                <a:latin typeface="Arial" panose="020B0604020202020204" pitchFamily="34" charset="0"/>
                <a:cs typeface="Arial" pitchFamily="34" charset="0"/>
              </a:rPr>
              <a:t>aplicación:</a:t>
            </a:r>
            <a:endParaRPr lang="es-ES" sz="3200" b="1" spc="-100" dirty="0">
              <a:solidFill>
                <a:sysClr val="window" lastClr="FFFFFF">
                  <a:lumMod val="85000"/>
                </a:sysClr>
              </a:solidFill>
              <a:latin typeface="Arial" panose="020B0604020202020204" pitchFamily="34" charset="0"/>
              <a:cs typeface="Arial" pitchFamily="34" charset="0"/>
            </a:endParaRPr>
          </a:p>
          <a:p>
            <a:pPr>
              <a:defRPr/>
            </a:pPr>
            <a:endParaRPr lang="es-ES" sz="3200" b="1" spc="-100" dirty="0">
              <a:solidFill>
                <a:sysClr val="window" lastClr="FFFFFF">
                  <a:lumMod val="85000"/>
                </a:sysClr>
              </a:solidFill>
              <a:latin typeface="Arial" panose="020B0604020202020204" pitchFamily="34" charset="0"/>
              <a:cs typeface="Arial" pitchFamily="34" charset="0"/>
            </a:endParaRPr>
          </a:p>
          <a:p>
            <a:pPr>
              <a:defRPr/>
            </a:pP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r>
              <a:rPr lang="es-ES" sz="3200" spc="-100" dirty="0">
                <a:solidFill>
                  <a:sysClr val="window" lastClr="FFFFFF">
                    <a:lumMod val="85000"/>
                  </a:sysClr>
                </a:solidFill>
                <a:latin typeface="Arial" panose="020B0604020202020204" pitchFamily="34" charset="0"/>
                <a:cs typeface="Arial" pitchFamily="34" charset="0"/>
              </a:rPr>
              <a:t/>
            </a:r>
            <a:br>
              <a:rPr lang="es-ES" sz="3200" spc="-100" dirty="0">
                <a:solidFill>
                  <a:sysClr val="window" lastClr="FFFFFF">
                    <a:lumMod val="85000"/>
                  </a:sysClr>
                </a:solidFill>
                <a:latin typeface="Arial" panose="020B0604020202020204" pitchFamily="34" charset="0"/>
                <a:cs typeface="Arial" pitchFamily="34" charset="0"/>
              </a:rPr>
            </a:br>
            <a:endParaRPr lang="es-ES" sz="3200" spc="-100" dirty="0">
              <a:solidFill>
                <a:sysClr val="window" lastClr="FFFFFF">
                  <a:lumMod val="85000"/>
                </a:sysClr>
              </a:solidFill>
              <a:latin typeface="Arial" panose="020B0604020202020204" pitchFamily="34" charset="0"/>
              <a:cs typeface="Arial" pitchFamily="34" charset="0"/>
            </a:endParaRPr>
          </a:p>
        </p:txBody>
      </p:sp>
      <p:sp>
        <p:nvSpPr>
          <p:cNvPr id="8" name="3 CuadroTexto"/>
          <p:cNvSpPr txBox="1">
            <a:spLocks noChangeArrowheads="1"/>
          </p:cNvSpPr>
          <p:nvPr/>
        </p:nvSpPr>
        <p:spPr bwMode="auto">
          <a:xfrm>
            <a:off x="0" y="6457950"/>
            <a:ext cx="578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ES" sz="2000" b="1" dirty="0" smtClean="0">
                <a:solidFill>
                  <a:srgbClr val="FF9900"/>
                </a:solidFill>
                <a:latin typeface="Arial" charset="0"/>
                <a:cs typeface="Arial" charset="0"/>
              </a:rPr>
              <a:t>#conecta2Xaccesibilidad</a:t>
            </a:r>
            <a:endParaRPr lang="es-ES" altLang="es-ES" sz="1800" dirty="0">
              <a:solidFill>
                <a:srgbClr val="FF9900"/>
              </a:solidFill>
              <a:latin typeface="Arial" charset="0"/>
              <a:cs typeface="Arial" charset="0"/>
            </a:endParaRPr>
          </a:p>
        </p:txBody>
      </p:sp>
      <p:pic>
        <p:nvPicPr>
          <p:cNvPr id="9" name="Picture 2" descr="\\Servidor2\DIRECCION\PEDRO\PROYDOCU\DOCUMENTOS VARIOS\logotipos\LOGO FUN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294386"/>
            <a:ext cx="1112580" cy="46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torre.VF-ES\Desktop\ESCRITORIO\MULTIMEDIA\LOGOS\FVE\A UTILIZAR fondoblancoletrasrojasgota dch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4" y="6312892"/>
            <a:ext cx="996418" cy="4861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458" t="16847" r="30833" b="6449"/>
          <a:stretch/>
        </p:blipFill>
        <p:spPr bwMode="auto">
          <a:xfrm>
            <a:off x="3312368" y="1992528"/>
            <a:ext cx="4572000" cy="374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mtorre.VF-ES\Desktop\ESCRITORIO\MULTIMEDIA\LOGOS\Google-Play-Store-Logo-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2841" y="3460193"/>
            <a:ext cx="1898500" cy="65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092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Words>
  <Application>Microsoft Office PowerPoint</Application>
  <PresentationFormat>Presentación en pantalla (4:3)</PresentationFormat>
  <Paragraphs>40</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Vodafone Rg</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dc:creator>
  <cp:lastModifiedBy>Maria Carmen Cañizares Castillo</cp:lastModifiedBy>
  <cp:revision>5</cp:revision>
  <dcterms:created xsi:type="dcterms:W3CDTF">2016-06-10T08:01:53Z</dcterms:created>
  <dcterms:modified xsi:type="dcterms:W3CDTF">2016-06-15T10:31:48Z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1686857550</vt:i4>
  </property>
  <property fmtid="{D5CDD505-2E9C-101B-9397-08002B2CF9AE}" pid="3" name="_NewReviewCycle">
    <vt:lpwstr/>
  </property>
  <property fmtid="{D5CDD505-2E9C-101B-9397-08002B2CF9AE}" pid="4" name="_EmailSubject">
    <vt:lpwstr>Presentacion Albacete</vt:lpwstr>
  </property>
  <property fmtid="{D5CDD505-2E9C-101B-9397-08002B2CF9AE}" pid="5" name="_AuthorEmail">
    <vt:lpwstr>mari-satur.torre@vodafone.com</vt:lpwstr>
  </property>
  <property fmtid="{D5CDD505-2E9C-101B-9397-08002B2CF9AE}" pid="6" name="_AuthorEmailDisplayName">
    <vt:lpwstr>Torre, Mari Satur, Vodafone España (mtorre)</vt:lpwstr>
  </property>
</Properties>
</file>